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57" r:id="rId3"/>
    <p:sldId id="358" r:id="rId4"/>
    <p:sldId id="360" r:id="rId5"/>
    <p:sldId id="346" r:id="rId6"/>
    <p:sldId id="361" r:id="rId7"/>
    <p:sldId id="347" r:id="rId8"/>
    <p:sldId id="350" r:id="rId9"/>
    <p:sldId id="362" r:id="rId10"/>
  </p:sldIdLst>
  <p:sldSz cx="12192000" cy="6858000"/>
  <p:notesSz cx="6692900" cy="98679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D685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58" autoAdjust="0"/>
  </p:normalViewPr>
  <p:slideViewPr>
    <p:cSldViewPr snapToGrid="0">
      <p:cViewPr varScale="1">
        <p:scale>
          <a:sx n="95" d="100"/>
          <a:sy n="95" d="100"/>
        </p:scale>
        <p:origin x="11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791094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691E7-9D35-407F-BDA6-F278179C8574}" type="datetimeFigureOut">
              <a:rPr lang="uk-UA" smtClean="0"/>
              <a:t>22.04.2019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57150" y="739775"/>
            <a:ext cx="65786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69290" y="4687253"/>
            <a:ext cx="535432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791094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27538-C613-4A73-A2CE-2E3A38E2983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83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sz="1200" dirty="0" smtClean="0">
                <a:latin typeface="Times New Roman" pitchFamily="18" charset="0"/>
              </a:rPr>
              <a:t>Аудитор, надаючи рекомендації повинен сам відповісти на питання</a:t>
            </a:r>
            <a:endParaRPr lang="ru-RU" altLang="ru-RU" sz="1200" dirty="0" smtClean="0">
              <a:latin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538-C613-4A73-A2CE-2E3A38E29832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6670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538-C613-4A73-A2CE-2E3A38E29832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786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latin typeface="Times New Roman" pitchFamily="18" charset="0"/>
              </a:rPr>
              <a:t>О</a:t>
            </a:r>
            <a:r>
              <a:rPr lang="uk-UA" altLang="ru-RU" dirty="0" err="1" smtClean="0">
                <a:latin typeface="Times New Roman" pitchFamily="18" charset="0"/>
              </a:rPr>
              <a:t>снови</a:t>
            </a:r>
            <a:r>
              <a:rPr lang="uk-UA" altLang="ru-RU" dirty="0" smtClean="0">
                <a:latin typeface="Times New Roman" pitchFamily="18" charset="0"/>
              </a:rPr>
              <a:t> для успішного проведення цього етапу діяльності внутрішнього аудиту мають бути закладені при підготовці самих рекомендацій. У розділі 3.3. цього посібника було зазначено, що для забезпечення можливості подальшого відстеження результатів їх впровадження, самі рекомендації повинні відповідати низці ключових правил, зокрема, вони мають: </a:t>
            </a:r>
          </a:p>
          <a:p>
            <a:pPr eaLnBrk="1" hangingPunct="1"/>
            <a:r>
              <a:rPr lang="uk-UA" altLang="ru-RU" dirty="0" smtClean="0">
                <a:latin typeface="Times New Roman" pitchFamily="18" charset="0"/>
              </a:rPr>
              <a:t>- містити конкретні, доцільні та економічні заходи (це означає, що кошти на проведення заходів не повинні перевищувати очікуваного ефекту);</a:t>
            </a:r>
          </a:p>
          <a:p>
            <a:pPr eaLnBrk="1" hangingPunct="1"/>
            <a:r>
              <a:rPr lang="uk-UA" altLang="ru-RU" dirty="0" smtClean="0">
                <a:latin typeface="Times New Roman" pitchFamily="18" charset="0"/>
              </a:rPr>
              <a:t>- за кожним заходом визначати відповідальних виконавців і чіткі терміни виконання. Якщо реалізація одного заходу, передбачає декілька виконавців усі вони мають бути визначені, при чому для кожного з них доцільно встановити персональні терміни. В подальшому, у разі невиконання заходу, це дозволить чітко розмежувати сфери відповідальності та встановити хто із співвиконавців і на якому етапі не забезпечив його реалізації;</a:t>
            </a:r>
          </a:p>
          <a:p>
            <a:pPr eaLnBrk="1" hangingPunct="1"/>
            <a:r>
              <a:rPr lang="uk-UA" altLang="ru-RU" dirty="0" smtClean="0">
                <a:latin typeface="Times New Roman" pitchFamily="18" charset="0"/>
              </a:rPr>
              <a:t>- бути орієнтовані на конкретний результат (містити очікуваний результат їх впровадження), досягнення якого також має бути чітко визначено у часі;</a:t>
            </a:r>
          </a:p>
          <a:p>
            <a:pPr eaLnBrk="1" hangingPunct="1"/>
            <a:r>
              <a:rPr lang="uk-UA" altLang="ru-RU" dirty="0" smtClean="0">
                <a:latin typeface="Times New Roman" pitchFamily="18" charset="0"/>
              </a:rPr>
              <a:t>- за можливості визначати методи, періодичність та часові рамки процесу відстеження / моніторингу.</a:t>
            </a:r>
            <a:endParaRPr lang="ru-RU" altLang="ru-RU" dirty="0" smtClean="0">
              <a:latin typeface="Times New Roman" pitchFamily="18" charset="0"/>
            </a:endParaRP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538-C613-4A73-A2CE-2E3A38E29832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58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E72F-1677-49B7-BF5B-982D670DDBB3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032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0C1-653D-4D8A-BA6A-DF98F021F95E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446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9F3-0A8E-4EFF-BFBC-F95631CDCCCE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250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A148-78D3-402B-AA0E-9EFFF3472066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50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281B-77AF-473D-ABCC-58C0FC68590A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728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588-C154-448C-B7E8-CC09D84B6050}" type="datetime1">
              <a:rPr lang="uk-UA" smtClean="0"/>
              <a:t>22.04.2019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85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EE00-DC68-413D-B94E-331218CA761D}" type="datetime1">
              <a:rPr lang="uk-UA" smtClean="0"/>
              <a:t>22.04.2019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36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685C-388D-4A26-BFEF-2986BE933373}" type="datetime1">
              <a:rPr lang="uk-UA" smtClean="0"/>
              <a:t>22.04.2019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31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F6CE-F654-46AC-A26E-406C6DFB228F}" type="datetime1">
              <a:rPr lang="uk-UA" smtClean="0"/>
              <a:t>22.04.2019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98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D73-A06A-4967-91A8-72FFDF56B071}" type="datetime1">
              <a:rPr lang="uk-UA" smtClean="0"/>
              <a:t>22.04.2019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39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0CF1-FB61-402B-A801-D6F124434964}" type="datetime1">
              <a:rPr lang="uk-UA" smtClean="0"/>
              <a:t>22.04.2019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772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719F-B8FF-4ED3-B605-3A7BD37F5EFA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5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fu-logo-V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" y="-1536"/>
            <a:ext cx="4239572" cy="120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3824236" y="5587706"/>
            <a:ext cx="4415412" cy="1177835"/>
          </a:xfrm>
        </p:spPr>
        <p:txBody>
          <a:bodyPr>
            <a:no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тренінг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аудиту ефективності</a:t>
            </a:r>
          </a:p>
          <a:p>
            <a:r>
              <a:rPr lang="uk-UA" sz="16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17-19  квітня 2019 року</a:t>
            </a:r>
            <a:endParaRPr lang="uk-UA" sz="16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imag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" y="5438377"/>
            <a:ext cx="11033760" cy="14932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03514" y="1268412"/>
            <a:ext cx="11059885" cy="407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4400" b="1" dirty="0" smtClean="0">
                <a:solidFill>
                  <a:schemeClr val="accent1"/>
                </a:solidFill>
              </a:rPr>
              <a:t>ПІДГОТОВКА</a:t>
            </a:r>
            <a:endParaRPr lang="en-US" altLang="ru-RU" sz="4400" b="1" dirty="0" smtClean="0">
              <a:solidFill>
                <a:schemeClr val="accent1"/>
              </a:solidFill>
            </a:endParaRPr>
          </a:p>
          <a:p>
            <a:pPr algn="ctr" eaLnBrk="1" hangingPunct="1"/>
            <a:r>
              <a:rPr lang="uk-UA" altLang="ru-RU" sz="4400" b="1" dirty="0" smtClean="0">
                <a:solidFill>
                  <a:schemeClr val="accent1"/>
                </a:solidFill>
              </a:rPr>
              <a:t>АУДИТОРСЬКИХ </a:t>
            </a:r>
            <a:r>
              <a:rPr lang="uk-UA" altLang="ru-RU" sz="4400" b="1" dirty="0">
                <a:solidFill>
                  <a:schemeClr val="accent1"/>
                </a:solidFill>
              </a:rPr>
              <a:t>РЕКОМЕНДАЦІЙ </a:t>
            </a:r>
            <a:br>
              <a:rPr lang="uk-UA" altLang="ru-RU" sz="4400" b="1" dirty="0">
                <a:solidFill>
                  <a:schemeClr val="accent1"/>
                </a:solidFill>
              </a:rPr>
            </a:br>
            <a:endParaRPr lang="ru-RU" altLang="uk-UA" sz="4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759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512" y="365125"/>
            <a:ext cx="10801978" cy="890919"/>
          </a:xfrm>
        </p:spPr>
        <p:txBody>
          <a:bodyPr>
            <a:normAutofit/>
          </a:bodyPr>
          <a:lstStyle/>
          <a:p>
            <a:r>
              <a:rPr lang="ru-RU" sz="3300" b="1" spc="300" dirty="0" smtClean="0">
                <a:solidFill>
                  <a:srgbClr val="E7E6E6">
                    <a:lumMod val="25000"/>
                  </a:srgbClr>
                </a:solidFill>
                <a:cs typeface="Arial" panose="020B0604020202020204" pitchFamily="34" charset="0"/>
              </a:rPr>
              <a:t>  Мета </a:t>
            </a:r>
            <a:r>
              <a:rPr lang="uk-UA" sz="3300" b="1" spc="300" dirty="0">
                <a:solidFill>
                  <a:srgbClr val="E7E6E6">
                    <a:lumMod val="25000"/>
                  </a:srgbClr>
                </a:solidFill>
                <a:cs typeface="Arial" panose="020B0604020202020204" pitchFamily="34" charset="0"/>
              </a:rPr>
              <a:t>аудиторських</a:t>
            </a:r>
            <a:r>
              <a:rPr lang="ru-RU" sz="3300" b="1" spc="300" dirty="0">
                <a:solidFill>
                  <a:srgbClr val="E7E6E6">
                    <a:lumMod val="2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uk-UA" sz="3300" b="1" spc="300" dirty="0">
                <a:solidFill>
                  <a:srgbClr val="E7E6E6">
                    <a:lumMod val="25000"/>
                  </a:srgbClr>
                </a:solidFill>
                <a:cs typeface="Arial" panose="020B0604020202020204" pitchFamily="34" charset="0"/>
              </a:rPr>
              <a:t>рекомендацій</a:t>
            </a:r>
            <a:endParaRPr lang="uk-UA" sz="33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42610" y="1386673"/>
            <a:ext cx="11033091" cy="4823393"/>
          </a:xfrm>
        </p:spPr>
        <p:txBody>
          <a:bodyPr/>
          <a:lstStyle/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2</a:t>
            </a:fld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84" y="218840"/>
            <a:ext cx="1708219" cy="929566"/>
          </a:xfrm>
          <a:prstGeom prst="rect">
            <a:avLst/>
          </a:prstGeom>
        </p:spPr>
      </p:pic>
      <p:grpSp>
        <p:nvGrpSpPr>
          <p:cNvPr id="7" name="Групувати 6"/>
          <p:cNvGrpSpPr/>
          <p:nvPr/>
        </p:nvGrpSpPr>
        <p:grpSpPr>
          <a:xfrm>
            <a:off x="1332639" y="1733455"/>
            <a:ext cx="8792308" cy="3823284"/>
            <a:chOff x="1921024" y="935821"/>
            <a:chExt cx="8307360" cy="1643036"/>
          </a:xfrm>
        </p:grpSpPr>
        <p:sp>
          <p:nvSpPr>
            <p:cNvPr id="9" name="Нашивка 8"/>
            <p:cNvSpPr/>
            <p:nvPr/>
          </p:nvSpPr>
          <p:spPr>
            <a:xfrm rot="5400000">
              <a:off x="3152768" y="932330"/>
              <a:ext cx="502853" cy="548640"/>
            </a:xfrm>
            <a:prstGeom prst="chevron">
              <a:avLst/>
            </a:prstGeom>
            <a:gradFill flip="none" rotWithShape="1">
              <a:gsLst>
                <a:gs pos="39000">
                  <a:schemeClr val="bg1">
                    <a:lumMod val="65000"/>
                  </a:schemeClr>
                </a:gs>
                <a:gs pos="74000">
                  <a:srgbClr val="FFC000"/>
                </a:gs>
                <a:gs pos="83000">
                  <a:srgbClr val="FFCC00"/>
                </a:gs>
                <a:gs pos="100000">
                  <a:srgbClr val="FFCC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3084107" y="1077687"/>
              <a:ext cx="630815" cy="895149"/>
            </a:xfrm>
            <a:prstGeom prst="chevron">
              <a:avLst/>
            </a:prstGeom>
            <a:gradFill flip="none" rotWithShape="1">
              <a:gsLst>
                <a:gs pos="39000">
                  <a:srgbClr val="FFC000"/>
                </a:gs>
                <a:gs pos="74000">
                  <a:srgbClr val="FFFF00"/>
                </a:gs>
                <a:gs pos="83000">
                  <a:srgbClr val="FFFF00"/>
                </a:gs>
                <a:gs pos="100000">
                  <a:srgbClr val="FFFF99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chemeClr val="tx1"/>
                </a:solidFill>
              </a:endParaRPr>
            </a:p>
          </p:txBody>
        </p:sp>
        <p:sp>
          <p:nvSpPr>
            <p:cNvPr id="11" name="Округлений прямокутник 10"/>
            <p:cNvSpPr/>
            <p:nvPr/>
          </p:nvSpPr>
          <p:spPr>
            <a:xfrm>
              <a:off x="1921024" y="1879237"/>
              <a:ext cx="3275473" cy="69962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uk-UA" b="1" dirty="0">
                  <a:solidFill>
                    <a:schemeClr val="tx1"/>
                  </a:solidFill>
                </a:rPr>
                <a:t>усунення </a:t>
              </a:r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  <a:r>
                <a:rPr lang="uk-UA" b="1" dirty="0" smtClean="0">
                  <a:solidFill>
                    <a:schemeClr val="tx1"/>
                  </a:solidFill>
                </a:rPr>
                <a:t>ПРОБЛЕМ встановлених </a:t>
              </a:r>
              <a:r>
                <a:rPr lang="uk-UA" b="1" dirty="0">
                  <a:solidFill>
                    <a:schemeClr val="tx1"/>
                  </a:solidFill>
                </a:rPr>
                <a:t>недоліків, порушень, відхилень</a:t>
              </a:r>
            </a:p>
            <a:p>
              <a:endParaRPr lang="uk-UA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Округлений прямокутник 11"/>
            <p:cNvSpPr/>
            <p:nvPr/>
          </p:nvSpPr>
          <p:spPr>
            <a:xfrm>
              <a:off x="7002712" y="1896510"/>
              <a:ext cx="3225672" cy="682347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uk-UA" b="1" dirty="0">
                  <a:solidFill>
                    <a:schemeClr val="tx1"/>
                  </a:solidFill>
                </a:rPr>
                <a:t> удосконалення діяльності установи</a:t>
              </a:r>
            </a:p>
            <a:p>
              <a:pPr algn="ctr">
                <a:spcAft>
                  <a:spcPts val="600"/>
                </a:spcAft>
              </a:pPr>
              <a:endParaRPr lang="uk-UA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8248031" y="912928"/>
              <a:ext cx="502853" cy="548640"/>
            </a:xfrm>
            <a:prstGeom prst="chevron">
              <a:avLst/>
            </a:prstGeom>
            <a:gradFill flip="none" rotWithShape="1">
              <a:gsLst>
                <a:gs pos="39000">
                  <a:schemeClr val="bg1">
                    <a:lumMod val="65000"/>
                  </a:schemeClr>
                </a:gs>
                <a:gs pos="74000">
                  <a:srgbClr val="FFC000"/>
                </a:gs>
                <a:gs pos="83000">
                  <a:srgbClr val="FFCC00"/>
                </a:gs>
                <a:gs pos="100000">
                  <a:srgbClr val="FFCC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/>
            <p:cNvSpPr/>
            <p:nvPr/>
          </p:nvSpPr>
          <p:spPr>
            <a:xfrm rot="5400000">
              <a:off x="8170634" y="1102839"/>
              <a:ext cx="657647" cy="895149"/>
            </a:xfrm>
            <a:prstGeom prst="chevron">
              <a:avLst/>
            </a:prstGeom>
            <a:gradFill flip="none" rotWithShape="1">
              <a:gsLst>
                <a:gs pos="39000">
                  <a:srgbClr val="FFC000"/>
                </a:gs>
                <a:gs pos="74000">
                  <a:srgbClr val="FFFF00"/>
                </a:gs>
                <a:gs pos="83000">
                  <a:srgbClr val="FFFF00"/>
                </a:gs>
                <a:gs pos="100000">
                  <a:srgbClr val="FFFF99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Стрілка вправо 5"/>
          <p:cNvSpPr/>
          <p:nvPr/>
        </p:nvSpPr>
        <p:spPr>
          <a:xfrm>
            <a:off x="4799320" y="4592019"/>
            <a:ext cx="1911654" cy="341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067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464" y="365126"/>
            <a:ext cx="10218336" cy="971306"/>
          </a:xfrm>
        </p:spPr>
        <p:txBody>
          <a:bodyPr>
            <a:normAutofit/>
          </a:bodyPr>
          <a:lstStyle/>
          <a:p>
            <a:r>
              <a:rPr lang="uk-UA" sz="3300" b="1" dirty="0" smtClean="0"/>
              <a:t>Рекомендація: хід думок                  </a:t>
            </a:r>
            <a:endParaRPr lang="uk-UA" sz="3300" b="1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492858"/>
              </p:ext>
            </p:extLst>
          </p:nvPr>
        </p:nvGraphicFramePr>
        <p:xfrm>
          <a:off x="612949" y="1516566"/>
          <a:ext cx="10539884" cy="485408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63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766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4004">
                <a:tc>
                  <a:txBody>
                    <a:bodyPr/>
                    <a:lstStyle/>
                    <a:p>
                      <a:r>
                        <a:rPr lang="uk-UA" dirty="0" smtClean="0"/>
                        <a:t>Критерії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i="1" dirty="0" smtClean="0"/>
                        <a:t>Як повинно бути</a:t>
                      </a:r>
                      <a:r>
                        <a:rPr lang="uk-UA" b="1" i="1" baseline="0" dirty="0" smtClean="0"/>
                        <a:t> – </a:t>
                      </a:r>
                      <a:r>
                        <a:rPr lang="uk-UA" b="0" i="0" baseline="0" dirty="0" smtClean="0"/>
                        <a:t>стандарти, показники чи очікування, які використовувались для оцінки і підтвердження</a:t>
                      </a:r>
                      <a:endParaRPr lang="uk-UA" b="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2003">
                <a:tc>
                  <a:txBody>
                    <a:bodyPr/>
                    <a:lstStyle/>
                    <a:p>
                      <a:r>
                        <a:rPr lang="uk-UA" dirty="0" smtClean="0"/>
                        <a:t>Стан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i="1" dirty="0" smtClean="0"/>
                        <a:t>Як є фактично – </a:t>
                      </a:r>
                      <a:r>
                        <a:rPr lang="uk-UA" b="0" i="0" dirty="0" smtClean="0"/>
                        <a:t>фактичне свідчення того, що аудитор встановив під час аудиту</a:t>
                      </a:r>
                      <a:endParaRPr lang="uk-UA" b="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6042">
                <a:tc>
                  <a:txBody>
                    <a:bodyPr/>
                    <a:lstStyle/>
                    <a:p>
                      <a:r>
                        <a:rPr lang="uk-UA" dirty="0" smtClean="0"/>
                        <a:t>Причина (основна)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i="1" dirty="0" smtClean="0"/>
                        <a:t>Чому є відмінності – </a:t>
                      </a:r>
                      <a:r>
                        <a:rPr lang="uk-UA" b="0" i="0" dirty="0" smtClean="0"/>
                        <a:t>реальні причини розбіжностей між очікуваним і фактичним</a:t>
                      </a:r>
                      <a:r>
                        <a:rPr lang="uk-UA" b="0" i="0" baseline="0" dirty="0" smtClean="0"/>
                        <a:t> станом</a:t>
                      </a:r>
                      <a:endParaRPr lang="uk-UA" b="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3675">
                <a:tc>
                  <a:txBody>
                    <a:bodyPr/>
                    <a:lstStyle/>
                    <a:p>
                      <a:r>
                        <a:rPr lang="uk-UA" dirty="0" smtClean="0"/>
                        <a:t>Наслідки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i="1" dirty="0" smtClean="0"/>
                        <a:t>До чого призвели розбіжності – </a:t>
                      </a:r>
                      <a:r>
                        <a:rPr lang="uk-UA" b="0" i="0" dirty="0" smtClean="0"/>
                        <a:t>ризик для установи із-за того, що фактичний стан не відповідає критеріям</a:t>
                      </a:r>
                      <a:endParaRPr lang="uk-UA" b="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3965">
                <a:tc>
                  <a:txBody>
                    <a:bodyPr/>
                    <a:lstStyle/>
                    <a:p>
                      <a:r>
                        <a:rPr lang="uk-UA" dirty="0" smtClean="0"/>
                        <a:t>Рекомендація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i="1" dirty="0" smtClean="0"/>
                        <a:t>«Що?  Хто?</a:t>
                      </a:r>
                      <a:r>
                        <a:rPr lang="uk-UA" b="1" i="1" baseline="0" dirty="0" smtClean="0"/>
                        <a:t> Коли?» – </a:t>
                      </a:r>
                      <a:r>
                        <a:rPr lang="uk-UA" b="0" i="0" baseline="0" dirty="0" smtClean="0"/>
                        <a:t>запропоновані дії із зазначенням строків і відповідальних, пріоритетності і значимості проблеми</a:t>
                      </a:r>
                      <a:endParaRPr lang="uk-UA" b="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2795">
                <a:tc>
                  <a:txBody>
                    <a:bodyPr/>
                    <a:lstStyle/>
                    <a:p>
                      <a:r>
                        <a:rPr lang="uk-UA" dirty="0" smtClean="0"/>
                        <a:t>Реакція керівництва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i="1" dirty="0" smtClean="0"/>
                        <a:t>Так, погоджуємось</a:t>
                      </a:r>
                    </a:p>
                    <a:p>
                      <a:r>
                        <a:rPr lang="uk-UA" b="1" i="1" dirty="0" smtClean="0"/>
                        <a:t>Так, але є інший варіант вирішення </a:t>
                      </a:r>
                    </a:p>
                    <a:p>
                      <a:r>
                        <a:rPr lang="uk-UA" b="1" i="1" dirty="0" smtClean="0"/>
                        <a:t>Ні, не погоджуємось</a:t>
                      </a:r>
                      <a:endParaRPr lang="uk-UA" b="1" i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932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ima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" y="6382363"/>
            <a:ext cx="11033760" cy="14932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429000" y="1332247"/>
            <a:ext cx="7543800" cy="525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r>
              <a:rPr lang="uk-UA" altLang="ru-RU" dirty="0" smtClean="0">
                <a:solidFill>
                  <a:prstClr val="black"/>
                </a:solidFill>
                <a:latin typeface="Times New Roman" pitchFamily="18" charset="0"/>
              </a:rPr>
              <a:t>1. Проблема</a:t>
            </a:r>
          </a:p>
          <a:p>
            <a:pPr marL="609600" indent="-609600">
              <a:buFontTx/>
              <a:buNone/>
            </a:pPr>
            <a:r>
              <a:rPr lang="uk-UA" altLang="ru-RU" dirty="0" smtClean="0">
                <a:solidFill>
                  <a:prstClr val="black"/>
                </a:solidFill>
                <a:latin typeface="Times New Roman" pitchFamily="18" charset="0"/>
              </a:rPr>
              <a:t>	2. Причина</a:t>
            </a:r>
          </a:p>
          <a:p>
            <a:pPr marL="609600" indent="-609600">
              <a:buFontTx/>
              <a:buNone/>
            </a:pPr>
            <a:endParaRPr lang="uk-UA" altLang="ru-RU" sz="14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uk-UA" altLang="ru-RU" dirty="0" smtClean="0">
                <a:solidFill>
                  <a:prstClr val="black"/>
                </a:solidFill>
                <a:latin typeface="Times New Roman" pitchFamily="18" charset="0"/>
              </a:rPr>
              <a:t>	3. Рекомендації:</a:t>
            </a:r>
            <a:endParaRPr lang="en-US" altLang="ru-RU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uk-UA" altLang="ru-RU" dirty="0" smtClean="0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lang="uk-UA" altLang="ru-RU" i="1" dirty="0" smtClean="0">
                <a:solidFill>
                  <a:prstClr val="black"/>
                </a:solidFill>
                <a:latin typeface="Times New Roman" pitchFamily="18" charset="0"/>
              </a:rPr>
              <a:t>   </a:t>
            </a:r>
            <a:r>
              <a:rPr lang="en-US" altLang="ru-RU" i="1" dirty="0" smtClean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uk-UA" altLang="ru-RU" i="1" dirty="0" smtClean="0">
                <a:solidFill>
                  <a:prstClr val="black"/>
                </a:solidFill>
                <a:latin typeface="Times New Roman" pitchFamily="18" charset="0"/>
              </a:rPr>
              <a:t>механізми контролю;</a:t>
            </a:r>
          </a:p>
          <a:p>
            <a:pPr marL="609600" indent="-609600">
              <a:buFontTx/>
              <a:buNone/>
            </a:pPr>
            <a:r>
              <a:rPr lang="uk-UA" altLang="ru-RU" i="1" dirty="0" smtClean="0">
                <a:solidFill>
                  <a:prstClr val="black"/>
                </a:solidFill>
                <a:latin typeface="Times New Roman" pitchFamily="18" charset="0"/>
              </a:rPr>
              <a:t>		- терміни; </a:t>
            </a:r>
          </a:p>
          <a:p>
            <a:pPr marL="609600" indent="-609600">
              <a:buFontTx/>
              <a:buNone/>
            </a:pPr>
            <a:r>
              <a:rPr lang="uk-UA" altLang="ru-RU" i="1" dirty="0" smtClean="0">
                <a:solidFill>
                  <a:prstClr val="black"/>
                </a:solidFill>
                <a:latin typeface="Times New Roman" pitchFamily="18" charset="0"/>
              </a:rPr>
              <a:t>		- виконавці.</a:t>
            </a:r>
          </a:p>
          <a:p>
            <a:pPr marL="609600" indent="-609600">
              <a:buFontTx/>
              <a:buNone/>
            </a:pPr>
            <a:r>
              <a:rPr lang="uk-UA" altLang="ru-RU" dirty="0" smtClean="0">
                <a:solidFill>
                  <a:prstClr val="black"/>
                </a:solidFill>
                <a:latin typeface="Times New Roman" pitchFamily="18" charset="0"/>
              </a:rPr>
              <a:t>     	4. Очікуваний ефект</a:t>
            </a:r>
          </a:p>
          <a:p>
            <a:pPr marL="609600" indent="-609600">
              <a:buFontTx/>
              <a:buNone/>
            </a:pPr>
            <a:endParaRPr lang="uk-UA" altLang="ru-RU" sz="16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marL="609600" indent="-609600">
              <a:buFontTx/>
              <a:buNone/>
            </a:pPr>
            <a:r>
              <a:rPr lang="uk-UA" altLang="ru-RU" dirty="0" smtClean="0">
                <a:solidFill>
                  <a:prstClr val="black"/>
                </a:solidFill>
                <a:latin typeface="Times New Roman" pitchFamily="18" charset="0"/>
              </a:rPr>
              <a:t>		     5. Моніторинг</a:t>
            </a:r>
            <a:endParaRPr lang="ru-RU" altLang="ru-RU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0" name="Picture 8" descr="ANd9GcSF-bKRc5wzxJo2VZnx0hiTiH9rvFjkIzwNrZa0Rh1LhQyjmq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76" y="3568154"/>
            <a:ext cx="21605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 rot="15592646">
            <a:off x="593051" y="2872555"/>
            <a:ext cx="4529230" cy="817234"/>
          </a:xfrm>
          <a:prstGeom prst="curvedDownArrow">
            <a:avLst>
              <a:gd name="adj1" fmla="val 148626"/>
              <a:gd name="adj2" fmla="val 297253"/>
              <a:gd name="adj3" fmla="val 3333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uk-UA" dirty="0">
              <a:solidFill>
                <a:srgbClr val="5B9BD5">
                  <a:lumMod val="40000"/>
                  <a:lumOff val="6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16200000">
            <a:off x="2997337" y="2115344"/>
            <a:ext cx="1187450" cy="503238"/>
          </a:xfrm>
          <a:prstGeom prst="curvedDownArrow">
            <a:avLst>
              <a:gd name="adj1" fmla="val 47192"/>
              <a:gd name="adj2" fmla="val 94385"/>
              <a:gd name="adj3" fmla="val 3333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uk-UA" dirty="0">
              <a:solidFill>
                <a:srgbClr val="5B9BD5">
                  <a:lumMod val="40000"/>
                  <a:lumOff val="6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7283250" y="2600325"/>
            <a:ext cx="1081088" cy="360363"/>
          </a:xfrm>
          <a:custGeom>
            <a:avLst/>
            <a:gdLst>
              <a:gd name="T0" fmla="*/ 810816 w 21600"/>
              <a:gd name="T1" fmla="*/ 0 h 21600"/>
              <a:gd name="T2" fmla="*/ 0 w 21600"/>
              <a:gd name="T3" fmla="*/ 180182 h 21600"/>
              <a:gd name="T4" fmla="*/ 810816 w 21600"/>
              <a:gd name="T5" fmla="*/ 360363 h 21600"/>
              <a:gd name="T6" fmla="*/ 1081088 w 21600"/>
              <a:gd name="T7" fmla="*/ 1801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5B9BD5">
                  <a:lumMod val="40000"/>
                  <a:lumOff val="6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rot="15032400">
            <a:off x="3711496" y="5256332"/>
            <a:ext cx="863600" cy="655638"/>
          </a:xfrm>
          <a:prstGeom prst="curvedDownArrow">
            <a:avLst>
              <a:gd name="adj1" fmla="val 26344"/>
              <a:gd name="adj2" fmla="val 52688"/>
              <a:gd name="adj3" fmla="val 3333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altLang="uk-UA" dirty="0">
              <a:solidFill>
                <a:srgbClr val="5B9BD5">
                  <a:lumMod val="40000"/>
                  <a:lumOff val="6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8627042" y="2558534"/>
            <a:ext cx="142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altLang="ru-RU" sz="2800" dirty="0">
                <a:solidFill>
                  <a:prstClr val="black"/>
                </a:solidFill>
                <a:latin typeface="Times New Roman" pitchFamily="18" charset="0"/>
              </a:rPr>
              <a:t>Вимоги</a:t>
            </a:r>
            <a:endParaRPr lang="uk-UA" sz="2800" dirty="0">
              <a:solidFill>
                <a:prstClr val="black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5657" y="365126"/>
            <a:ext cx="10621108" cy="834106"/>
          </a:xfrm>
        </p:spPr>
        <p:txBody>
          <a:bodyPr>
            <a:normAutofit/>
          </a:bodyPr>
          <a:lstStyle/>
          <a:p>
            <a:r>
              <a:rPr lang="uk-UA" sz="3300" b="1" dirty="0" smtClean="0"/>
              <a:t>Зв</a:t>
            </a:r>
            <a:r>
              <a:rPr lang="en-US" sz="3300" b="1" dirty="0" smtClean="0"/>
              <a:t>’</a:t>
            </a:r>
            <a:r>
              <a:rPr lang="uk-UA" sz="3300" b="1" dirty="0" err="1" smtClean="0"/>
              <a:t>язок</a:t>
            </a:r>
            <a:endParaRPr lang="uk-UA" sz="3300" b="1" dirty="0"/>
          </a:p>
        </p:txBody>
      </p:sp>
    </p:spTree>
    <p:extLst>
      <p:ext uri="{BB962C8B-B14F-4D97-AF65-F5344CB8AC3E}">
        <p14:creationId xmlns:p14="http://schemas.microsoft.com/office/powerpoint/2010/main" val="44955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5</a:t>
            </a:fld>
            <a:endParaRPr lang="uk-UA"/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22550" y="1376624"/>
            <a:ext cx="6591199" cy="513470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uk-UA" altLang="ru-RU" sz="3000" b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altLang="ru-RU" sz="6000" dirty="0">
                <a:latin typeface="Times New Roman" pitchFamily="18" charset="0"/>
              </a:rPr>
              <a:t>доцільними, обґрунтованими та безпосередньо стосуватись визначених цілей</a:t>
            </a:r>
            <a:r>
              <a:rPr lang="uk-UA" altLang="ru-RU" sz="6000" dirty="0" smtClean="0">
                <a:latin typeface="Times New Roman" pitchFamily="18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altLang="ru-RU" sz="2000" dirty="0">
              <a:latin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altLang="ru-RU" sz="6000" dirty="0">
                <a:latin typeface="Times New Roman" pitchFamily="18" charset="0"/>
              </a:rPr>
              <a:t>зрозумілими</a:t>
            </a:r>
            <a:r>
              <a:rPr lang="uk-UA" altLang="ru-RU" sz="6000" dirty="0" smtClean="0">
                <a:latin typeface="Times New Roman" pitchFamily="18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altLang="ru-RU" sz="2000" dirty="0">
              <a:latin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altLang="ru-RU" sz="6000" dirty="0">
                <a:latin typeface="Times New Roman" pitchFamily="18" charset="0"/>
              </a:rPr>
              <a:t>конкретними (тобто максимально чітко визначати особу/коло осіб, відповідальних за їх реалізацію</a:t>
            </a:r>
            <a:r>
              <a:rPr lang="uk-UA" altLang="ru-RU" sz="6000" dirty="0" smtClean="0">
                <a:latin typeface="Times New Roman" pitchFamily="18" charset="0"/>
              </a:rPr>
              <a:t>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altLang="ru-RU" sz="2000" dirty="0">
              <a:latin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altLang="ru-RU" sz="6000" dirty="0">
                <a:latin typeface="Times New Roman" pitchFamily="18" charset="0"/>
              </a:rPr>
              <a:t>визначеними у часі (одноразовими на конкретну дату, послідовними чи періодичними</a:t>
            </a:r>
            <a:r>
              <a:rPr lang="uk-UA" altLang="ru-RU" sz="6000" dirty="0" smtClean="0">
                <a:latin typeface="Times New Roman" pitchFamily="18" charset="0"/>
              </a:rPr>
              <a:t>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altLang="ru-RU" sz="2000" dirty="0">
              <a:latin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uk-UA" altLang="ru-RU" sz="6000" dirty="0">
                <a:latin typeface="Times New Roman" pitchFamily="18" charset="0"/>
              </a:rPr>
              <a:t>економними (це означає, що кошти на проведення заходів не повинні перевищувати очікуваного ефекту</a:t>
            </a:r>
            <a:r>
              <a:rPr lang="uk-UA" altLang="ru-RU" sz="6000" dirty="0" smtClean="0">
                <a:latin typeface="Times New Roman" pitchFamily="18" charset="0"/>
              </a:rPr>
              <a:t>).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1" b="-27961"/>
          <a:stretch/>
        </p:blipFill>
        <p:spPr>
          <a:xfrm>
            <a:off x="7405635" y="2816387"/>
            <a:ext cx="4425616" cy="3916009"/>
          </a:xfrm>
          <a:prstGeom prst="rect">
            <a:avLst/>
          </a:prstGeom>
        </p:spPr>
      </p:pic>
      <p:sp>
        <p:nvSpPr>
          <p:cNvPr id="5" name="Овальна виноска 4"/>
          <p:cNvSpPr/>
          <p:nvPr/>
        </p:nvSpPr>
        <p:spPr>
          <a:xfrm>
            <a:off x="8882743" y="1587639"/>
            <a:ext cx="3309257" cy="1215851"/>
          </a:xfrm>
          <a:prstGeom prst="wedgeEllipse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Повір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це найкращі рекомендації</a:t>
            </a:r>
            <a:endParaRPr lang="uk-UA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195754" y="381837"/>
            <a:ext cx="10822075" cy="793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300" b="1" dirty="0" smtClean="0">
                <a:solidFill>
                  <a:schemeClr val="tx1"/>
                </a:solidFill>
              </a:rPr>
              <a:t>Рекомендовані заходи повинні бути:</a:t>
            </a:r>
            <a:endParaRPr lang="uk-UA" sz="33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0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512" y="365126"/>
            <a:ext cx="10208288" cy="911016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Приклад з пілотного проекту</a:t>
            </a:r>
            <a:r>
              <a:rPr lang="en-US" sz="3200" b="1" dirty="0" smtClean="0"/>
              <a:t> </a:t>
            </a:r>
            <a:endParaRPr lang="uk-UA" sz="3200" b="1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998189"/>
              </p:ext>
            </p:extLst>
          </p:nvPr>
        </p:nvGraphicFramePr>
        <p:xfrm>
          <a:off x="582804" y="1386674"/>
          <a:ext cx="11304396" cy="519499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054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13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73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13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74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84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0693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5288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28320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6529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Рекомендовані заходи</a:t>
                      </a:r>
                      <a:endParaRPr lang="uk-UA" sz="13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Відповідаль</a:t>
                      </a:r>
                      <a:r>
                        <a:rPr lang="en-US" sz="1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ні виконавці</a:t>
                      </a:r>
                      <a:endParaRPr lang="uk-UA" sz="13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 </a:t>
                      </a:r>
                      <a:r>
                        <a:rPr lang="uk-UA" sz="1300" b="1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</a:t>
                      </a:r>
                      <a:r>
                        <a:rPr lang="en-US" sz="1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ня</a:t>
                      </a:r>
                      <a:endParaRPr lang="uk-UA" sz="13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Очікуваний результат</a:t>
                      </a:r>
                      <a:endParaRPr lang="uk-UA" sz="13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Індикатор / показник</a:t>
                      </a:r>
                      <a:endParaRPr lang="uk-UA" sz="13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91895" algn="l"/>
                        </a:tabLst>
                      </a:pPr>
                      <a:r>
                        <a:rPr lang="uk-UA" sz="1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Заходи </a:t>
                      </a:r>
                      <a:r>
                        <a:rPr lang="uk-UA" sz="13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відстеження </a:t>
                      </a:r>
                      <a:r>
                        <a:rPr lang="uk-UA" sz="1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13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</a:t>
                      </a:r>
                      <a:r>
                        <a:rPr lang="en-US" sz="13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3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гу), </a:t>
                      </a:r>
                      <a:r>
                        <a:rPr lang="uk-UA" sz="13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періодич</a:t>
                      </a:r>
                      <a:r>
                        <a:rPr lang="ru-RU" sz="13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3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ність</a:t>
                      </a:r>
                      <a:endParaRPr lang="uk-UA" sz="13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Суб’єкти здійснення </a:t>
                      </a:r>
                      <a:r>
                        <a:rPr lang="uk-UA" sz="13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відстеження</a:t>
                      </a:r>
                      <a:endParaRPr lang="uk-UA" sz="13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="1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 звітування</a:t>
                      </a:r>
                      <a:endParaRPr lang="uk-UA" sz="13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Отримувачі звіту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2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Розробити Порядок розподілу справ між адвокатами, в якому визначити чіткі механізми такого розподілу, критерії, гранично допустимі коефіцієнти навантаження адвокатів*</a:t>
                      </a:r>
                      <a:endParaRPr lang="uk-UA" sz="13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КЦ (Управління стратегічного розвитку; Відділ правового аналізу і нормопроек</a:t>
                      </a:r>
                      <a:r>
                        <a:rPr lang="ru-RU" sz="13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300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тування)</a:t>
                      </a:r>
                      <a:endParaRPr lang="uk-UA" sz="13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кінця </a:t>
                      </a:r>
                      <a:r>
                        <a:rPr lang="uk-UA" sz="13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3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</a:t>
                      </a:r>
                      <a:r>
                        <a:rPr lang="uk-UA" sz="13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3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року</a:t>
                      </a:r>
                      <a:endParaRPr lang="uk-UA" sz="13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Зменшення кількості фактів надання неякісної БВПД (зменшення кількості скарг, випадків невідповідності, виявлених за результатами моніторингу)</a:t>
                      </a:r>
                      <a:endParaRPr lang="uk-UA" sz="13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i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Кількість скарг на неякісну БВПД; 2. Кількість виявлених (за результатами моніторингу якості тощо) випадків недотримання адвокатами Стандартів якості</a:t>
                      </a:r>
                      <a:endParaRPr lang="uk-UA" sz="13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 дотримання / виконання Порядку і Методики</a:t>
                      </a:r>
                      <a:endParaRPr lang="uk-UA" sz="13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Постійно</a:t>
                      </a:r>
                      <a:endParaRPr lang="uk-UA" sz="13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КЦ (Відділ забезпечення  якості правової допомоги та підвищення кваліфікації адвокатів)</a:t>
                      </a:r>
                      <a:endParaRPr lang="uk-UA" sz="13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РЦ (відділ забезпечення якості правової допомоги)</a:t>
                      </a:r>
                      <a:endParaRPr lang="uk-UA" sz="13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Доповідна (службова) записка</a:t>
                      </a:r>
                      <a:endParaRPr lang="uk-UA" sz="13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КЦ (Директор)</a:t>
                      </a:r>
                      <a:endParaRPr lang="uk-UA" sz="13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207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ima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" y="6382363"/>
            <a:ext cx="11033760" cy="14932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7</a:t>
            </a:fld>
            <a:endParaRPr lang="uk-UA"/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1209" y="1340069"/>
            <a:ext cx="11572929" cy="5593294"/>
          </a:xfrm>
        </p:spPr>
        <p:txBody>
          <a:bodyPr>
            <a:normAutofit fontScale="92500" lnSpcReduction="20000"/>
          </a:bodyPr>
          <a:lstStyle/>
          <a:p>
            <a:pPr marL="0" lvl="0" indent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ru-RU" sz="3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uk-UA" altLang="ru-RU" sz="3500" dirty="0" smtClean="0">
                <a:solidFill>
                  <a:srgbClr val="000000"/>
                </a:solidFill>
                <a:latin typeface="Times New Roman" pitchFamily="18" charset="0"/>
              </a:rPr>
              <a:t>Керівник </a:t>
            </a:r>
            <a:r>
              <a:rPr lang="uk-UA" altLang="ru-RU" sz="3500" dirty="0">
                <a:solidFill>
                  <a:srgbClr val="000000"/>
                </a:solidFill>
                <a:latin typeface="Times New Roman" pitchFamily="18" charset="0"/>
              </a:rPr>
              <a:t>може намагатися перекладати </a:t>
            </a:r>
            <a:endParaRPr lang="en-US" altLang="ru-RU" sz="3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uk-UA" altLang="ru-RU" sz="3500" dirty="0" smtClean="0">
                <a:solidFill>
                  <a:srgbClr val="000000"/>
                </a:solidFill>
                <a:latin typeface="Times New Roman" pitchFamily="18" charset="0"/>
              </a:rPr>
              <a:t>відповідальність </a:t>
            </a:r>
            <a:r>
              <a:rPr lang="uk-UA" altLang="ru-RU" sz="3500" dirty="0">
                <a:solidFill>
                  <a:srgbClr val="000000"/>
                </a:solidFill>
                <a:latin typeface="Times New Roman" pitchFamily="18" charset="0"/>
              </a:rPr>
              <a:t>за </a:t>
            </a:r>
            <a:r>
              <a:rPr lang="uk-UA" altLang="ru-RU" sz="3500" dirty="0" smtClean="0">
                <a:solidFill>
                  <a:srgbClr val="000000"/>
                </a:solidFill>
                <a:latin typeface="Times New Roman" pitchFamily="18" charset="0"/>
              </a:rPr>
              <a:t>рекомендації на </a:t>
            </a:r>
            <a:r>
              <a:rPr lang="uk-UA" altLang="ru-RU" sz="3500" dirty="0">
                <a:solidFill>
                  <a:srgbClr val="000000"/>
                </a:solidFill>
                <a:latin typeface="Times New Roman" pitchFamily="18" charset="0"/>
              </a:rPr>
              <a:t>плечі аудитора</a:t>
            </a:r>
            <a:r>
              <a:rPr lang="en-US" altLang="ru-RU" sz="3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uk-UA" altLang="ru-RU" sz="35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lvl="0" indent="0" algn="just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uk-UA" altLang="ru-RU" sz="3500" b="1" u="sng" dirty="0">
                <a:solidFill>
                  <a:srgbClr val="000000"/>
                </a:solidFill>
                <a:latin typeface="Times New Roman" pitchFamily="18" charset="0"/>
              </a:rPr>
              <a:t>однак</a:t>
            </a:r>
            <a:r>
              <a:rPr lang="uk-UA" altLang="ru-RU" sz="3500" dirty="0">
                <a:solidFill>
                  <a:srgbClr val="000000"/>
                </a:solidFill>
                <a:latin typeface="Times New Roman" pitchFamily="18" charset="0"/>
              </a:rPr>
              <a:t>: аудитор не повинен займати місце </a:t>
            </a:r>
            <a:r>
              <a:rPr lang="uk-UA" altLang="ru-RU" sz="3500" dirty="0" smtClean="0">
                <a:solidFill>
                  <a:srgbClr val="000000"/>
                </a:solidFill>
                <a:latin typeface="Times New Roman" pitchFamily="18" charset="0"/>
              </a:rPr>
              <a:t>керівника</a:t>
            </a:r>
            <a:r>
              <a:rPr lang="uk-UA" altLang="ru-RU" sz="3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ru-RU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uk-UA" altLang="ru-RU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lvl="0" indent="-342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uk-UA" altLang="ru-RU" sz="2400" i="1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uk-UA" altLang="ru-RU" sz="3500" b="1" i="1" dirty="0">
                <a:solidFill>
                  <a:srgbClr val="000000"/>
                </a:solidFill>
                <a:latin typeface="Times New Roman" pitchFamily="18" charset="0"/>
              </a:rPr>
              <a:t>Окремо слід звернути увагу на необхідність чіткого усвідомлення різниці між аудиторськими </a:t>
            </a:r>
            <a:r>
              <a:rPr lang="uk-UA" altLang="ru-RU" sz="3500" b="1" i="1" dirty="0">
                <a:solidFill>
                  <a:srgbClr val="99CC00"/>
                </a:solidFill>
                <a:latin typeface="Times New Roman" pitchFamily="18" charset="0"/>
              </a:rPr>
              <a:t>рекомендаціями</a:t>
            </a:r>
            <a:r>
              <a:rPr lang="uk-UA" altLang="ru-RU" sz="3500" b="1" i="1" dirty="0">
                <a:solidFill>
                  <a:srgbClr val="000000"/>
                </a:solidFill>
                <a:latin typeface="Times New Roman" pitchFamily="18" charset="0"/>
              </a:rPr>
              <a:t> та обов'язковими </a:t>
            </a:r>
            <a:r>
              <a:rPr lang="uk-UA" altLang="ru-RU" sz="3500" b="1" i="1" dirty="0">
                <a:solidFill>
                  <a:srgbClr val="99CC00"/>
                </a:solidFill>
                <a:latin typeface="Times New Roman" pitchFamily="18" charset="0"/>
              </a:rPr>
              <a:t>вимогами</a:t>
            </a:r>
            <a:r>
              <a:rPr lang="uk-UA" altLang="ru-RU" sz="3500" b="1" i="1" dirty="0">
                <a:solidFill>
                  <a:srgbClr val="000000"/>
                </a:solidFill>
                <a:latin typeface="Times New Roman" pitchFamily="18" charset="0"/>
              </a:rPr>
              <a:t>, складеними на їх основі. В цьому контексті необхідно чітко розмежовувати сфери відповідальності керівника та внутрішнього аудитора</a:t>
            </a:r>
            <a:r>
              <a:rPr lang="ru-RU" altLang="ru-RU" sz="35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nl-NL" altLang="ru-RU" sz="35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0" indent="0" algn="just">
              <a:buNone/>
            </a:pPr>
            <a:r>
              <a:rPr lang="uk-UA" altLang="ru-RU" sz="2400" b="1" dirty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uk-UA" altLang="ru-RU" sz="2400" b="1" dirty="0">
                <a:solidFill>
                  <a:srgbClr val="A50021"/>
                </a:solidFill>
                <a:latin typeface="Times New Roman" pitchFamily="18" charset="0"/>
              </a:rPr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979" y="1509437"/>
            <a:ext cx="2228159" cy="167589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05802" y="365125"/>
            <a:ext cx="10490478" cy="857041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Механізм впровадження рекомендацій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47843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8</a:t>
            </a:fld>
            <a:endParaRPr lang="uk-UA"/>
          </a:p>
        </p:txBody>
      </p:sp>
      <p:sp>
        <p:nvSpPr>
          <p:cNvPr id="4" name="Прямокутник 3"/>
          <p:cNvSpPr/>
          <p:nvPr/>
        </p:nvSpPr>
        <p:spPr>
          <a:xfrm>
            <a:off x="1053738" y="1447848"/>
            <a:ext cx="6542816" cy="583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Aft>
                <a:spcPct val="0"/>
              </a:spcAft>
            </a:pPr>
            <a:r>
              <a:rPr lang="uk-UA" altLang="ru-RU" sz="3200" dirty="0">
                <a:solidFill>
                  <a:srgbClr val="000000"/>
                </a:solidFill>
                <a:latin typeface="Times New Roman" pitchFamily="18" charset="0"/>
              </a:rPr>
              <a:t>Результатом внутрішнього аудиту </a:t>
            </a:r>
            <a:r>
              <a:rPr lang="uk-UA" altLang="ru-RU" sz="3200" dirty="0" smtClean="0">
                <a:solidFill>
                  <a:srgbClr val="000000"/>
                </a:solidFill>
                <a:latin typeface="Times New Roman" pitchFamily="18" charset="0"/>
              </a:rPr>
              <a:t>є </a:t>
            </a:r>
            <a:r>
              <a:rPr lang="uk-UA" altLang="ru-RU" sz="3200" b="1" dirty="0">
                <a:solidFill>
                  <a:srgbClr val="000000"/>
                </a:solidFill>
                <a:latin typeface="Times New Roman" pitchFamily="18" charset="0"/>
              </a:rPr>
              <a:t>"</a:t>
            </a:r>
            <a:r>
              <a:rPr lang="uk-UA" altLang="ru-RU" sz="3200" b="1" u="sng" dirty="0">
                <a:solidFill>
                  <a:srgbClr val="000000"/>
                </a:solidFill>
                <a:latin typeface="Times New Roman" pitchFamily="18" charset="0"/>
              </a:rPr>
              <a:t>додаткова цінність"</a:t>
            </a:r>
            <a:r>
              <a:rPr lang="uk-UA" altLang="ru-RU" sz="32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uk-UA" altLang="ru-RU" sz="3200" dirty="0">
                <a:solidFill>
                  <a:srgbClr val="000000"/>
                </a:solidFill>
                <a:latin typeface="Times New Roman" pitchFamily="18" charset="0"/>
              </a:rPr>
              <a:t>яку отримає установа </a:t>
            </a:r>
            <a:r>
              <a:rPr lang="uk-UA" altLang="ru-RU" sz="3200" b="1" u="sng" dirty="0">
                <a:solidFill>
                  <a:srgbClr val="000000"/>
                </a:solidFill>
                <a:latin typeface="Times New Roman" pitchFamily="18" charset="0"/>
              </a:rPr>
              <a:t>за результатами впровадження </a:t>
            </a:r>
            <a:r>
              <a:rPr lang="uk-UA" altLang="ru-RU" sz="3200" b="1" u="sng" dirty="0">
                <a:solidFill>
                  <a:srgbClr val="009999"/>
                </a:solidFill>
                <a:latin typeface="Times New Roman" pitchFamily="18" charset="0"/>
              </a:rPr>
              <a:t>аудиторських </a:t>
            </a:r>
            <a:r>
              <a:rPr lang="uk-UA" altLang="ru-RU" sz="3200" b="1" u="sng" dirty="0" smtClean="0">
                <a:solidFill>
                  <a:srgbClr val="009999"/>
                </a:solidFill>
                <a:latin typeface="Times New Roman" pitchFamily="18" charset="0"/>
              </a:rPr>
              <a:t>рекомендацій</a:t>
            </a:r>
            <a:r>
              <a:rPr lang="uk-UA" altLang="ru-RU" sz="32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0" algn="just" fontAlgn="base">
              <a:spcAft>
                <a:spcPct val="0"/>
              </a:spcAft>
            </a:pPr>
            <a:endParaRPr lang="uk-UA" altLang="ru-RU" sz="15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 algn="just" fontAlgn="base">
              <a:spcAft>
                <a:spcPct val="0"/>
              </a:spcAft>
            </a:pPr>
            <a:r>
              <a:rPr lang="uk-UA" altLang="ru-RU" sz="3200" dirty="0" smtClean="0">
                <a:solidFill>
                  <a:srgbClr val="000000"/>
                </a:solidFill>
                <a:latin typeface="Times New Roman" pitchFamily="18" charset="0"/>
              </a:rPr>
              <a:t>Тому </a:t>
            </a:r>
            <a:r>
              <a:rPr lang="uk-UA" altLang="ru-RU" sz="3200" dirty="0">
                <a:solidFill>
                  <a:srgbClr val="000000"/>
                </a:solidFill>
                <a:latin typeface="Times New Roman" pitchFamily="18" charset="0"/>
              </a:rPr>
              <a:t>логічним та остаточним завершенням внутрішнього аудиту є етап </a:t>
            </a:r>
            <a:r>
              <a:rPr lang="uk-UA" altLang="ru-RU" sz="3200" b="1" u="sng" dirty="0">
                <a:solidFill>
                  <a:srgbClr val="000000"/>
                </a:solidFill>
                <a:latin typeface="Times New Roman" pitchFamily="18" charset="0"/>
              </a:rPr>
              <a:t>відстеження результатів впровадження</a:t>
            </a:r>
            <a:r>
              <a:rPr lang="uk-UA" altLang="ru-RU" sz="3200" dirty="0">
                <a:solidFill>
                  <a:srgbClr val="000000"/>
                </a:solidFill>
                <a:latin typeface="Times New Roman" pitchFamily="18" charset="0"/>
              </a:rPr>
              <a:t> аудиторських </a:t>
            </a:r>
            <a:r>
              <a:rPr lang="uk-UA" altLang="ru-RU" sz="3200" dirty="0" smtClean="0">
                <a:solidFill>
                  <a:srgbClr val="000000"/>
                </a:solidFill>
                <a:latin typeface="Times New Roman" pitchFamily="18" charset="0"/>
              </a:rPr>
              <a:t>рекомендацій.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ru-RU" altLang="ru-RU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205802" y="271306"/>
            <a:ext cx="10701495" cy="854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Ти гарно попрацював???</a:t>
            </a:r>
            <a:endParaRPr lang="uk-UA" sz="3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311" y="1447848"/>
            <a:ext cx="3737986" cy="468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65" y="150725"/>
            <a:ext cx="1296237" cy="1057564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16334" y="1396721"/>
            <a:ext cx="10158884" cy="5461279"/>
          </a:xfrm>
        </p:spPr>
        <p:txBody>
          <a:bodyPr/>
          <a:lstStyle/>
          <a:p>
            <a:pPr marL="0" indent="0">
              <a:buNone/>
            </a:pPr>
            <a:r>
              <a:rPr lang="ru-RU" sz="4400" b="1" i="1" dirty="0" smtClean="0"/>
              <a:t>“</a:t>
            </a:r>
            <a:r>
              <a:rPr lang="uk-UA" sz="4400" b="1" i="1" dirty="0" smtClean="0"/>
              <a:t>Єдиний</a:t>
            </a:r>
            <a:r>
              <a:rPr lang="ru-RU" sz="4400" b="1" i="1" dirty="0" smtClean="0"/>
              <a:t> </a:t>
            </a:r>
            <a:r>
              <a:rPr lang="uk-UA" sz="4400" b="1" i="1" dirty="0" smtClean="0"/>
              <a:t>спосіб</a:t>
            </a:r>
            <a:r>
              <a:rPr lang="ru-RU" sz="4400" b="1" i="1" dirty="0" smtClean="0"/>
              <a:t> </a:t>
            </a:r>
            <a:r>
              <a:rPr lang="uk-UA" sz="4400" b="1" i="1" dirty="0" smtClean="0"/>
              <a:t>зробити щось дуже </a:t>
            </a:r>
            <a:r>
              <a:rPr lang="ru-RU" sz="4400" b="1" i="1" dirty="0" smtClean="0"/>
              <a:t>добре</a:t>
            </a:r>
            <a:r>
              <a:rPr lang="en-US" sz="4400" b="1" i="1" dirty="0" smtClean="0"/>
              <a:t> -</a:t>
            </a:r>
            <a:r>
              <a:rPr lang="ru-RU" sz="4400" b="1" i="1" dirty="0" smtClean="0"/>
              <a:t>  </a:t>
            </a:r>
            <a:r>
              <a:rPr lang="uk-UA" sz="4400" b="1" i="1" dirty="0" smtClean="0"/>
              <a:t>любити</a:t>
            </a:r>
            <a:r>
              <a:rPr lang="ru-RU" sz="4400" b="1" i="1" dirty="0" smtClean="0"/>
              <a:t> </a:t>
            </a:r>
            <a:r>
              <a:rPr lang="ru-RU" sz="4400" b="1" i="1" dirty="0"/>
              <a:t>те, </a:t>
            </a:r>
            <a:r>
              <a:rPr lang="uk-UA" sz="4400" b="1" i="1" dirty="0" smtClean="0"/>
              <a:t>що ти робиш</a:t>
            </a:r>
            <a:r>
              <a:rPr lang="ru-RU" sz="4400" b="1" i="1" dirty="0" smtClean="0"/>
              <a:t>.”</a:t>
            </a:r>
            <a:endParaRPr lang="en-US" sz="4400" b="1" i="1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</a:t>
            </a:r>
            <a:r>
              <a:rPr lang="ru-RU" dirty="0" err="1" smtClean="0"/>
              <a:t>Стів</a:t>
            </a:r>
            <a:r>
              <a:rPr lang="ru-RU" dirty="0" smtClean="0"/>
              <a:t> Джобс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9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761" y="3137546"/>
            <a:ext cx="3949002" cy="3401366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3135086" y="251209"/>
            <a:ext cx="8470759" cy="957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</a:rPr>
              <a:t>І ще про дуже важливе…</a:t>
            </a:r>
            <a:endParaRPr lang="uk-U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79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676</Words>
  <Application>Microsoft Office PowerPoint</Application>
  <PresentationFormat>Широкий екран</PresentationFormat>
  <Paragraphs>102</Paragraphs>
  <Slides>9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  Мета аудиторських рекомендацій</vt:lpstr>
      <vt:lpstr>Рекомендація: хід думок                  </vt:lpstr>
      <vt:lpstr>Зв’язок</vt:lpstr>
      <vt:lpstr>Презентація PowerPoint</vt:lpstr>
      <vt:lpstr>Приклад з пілотного проекту </vt:lpstr>
      <vt:lpstr>Механізм впровадження рекомендацій</vt:lpstr>
      <vt:lpstr>Презентація PowerPoint</vt:lpstr>
      <vt:lpstr>Презентація PowerPoint</vt:lpstr>
    </vt:vector>
  </TitlesOfParts>
  <Company>Minfin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Трощій Ірина Олегівна</dc:creator>
  <cp:lastModifiedBy>Кудрик Галина Петрівна</cp:lastModifiedBy>
  <cp:revision>292</cp:revision>
  <cp:lastPrinted>2019-04-16T09:05:43Z</cp:lastPrinted>
  <dcterms:created xsi:type="dcterms:W3CDTF">2017-06-08T12:07:24Z</dcterms:created>
  <dcterms:modified xsi:type="dcterms:W3CDTF">2019-04-22T09:47:49Z</dcterms:modified>
</cp:coreProperties>
</file>